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211859"/>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53925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470048"/>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323771"/>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432000" y="268750"/>
            <a:ext cx="69084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rPr lang="en" sz="2100">
                <a:solidFill>
                  <a:srgbClr val="000000"/>
                </a:solidFill>
                <a:latin typeface="Google Sans SemiBold"/>
                <a:ea typeface="Google Sans SemiBold"/>
                <a:cs typeface="Google Sans SemiBold"/>
                <a:sym typeface="Google Sans SemiBold"/>
              </a:rPr>
              <a:t>Machine Learning Model Outco</a:t>
            </a:r>
            <a:r>
              <a:rPr lang="en" sz="2100">
                <a:solidFill>
                  <a:srgbClr val="000000"/>
                </a:solidFill>
                <a:latin typeface="Google Sans SemiBold"/>
                <a:ea typeface="Google Sans SemiBold"/>
                <a:cs typeface="Google Sans SemiBold"/>
                <a:sym typeface="Google Sans SemiBold"/>
              </a:rPr>
              <a:t>mes</a:t>
            </a:r>
            <a:endParaRPr sz="2100">
              <a:solidFill>
                <a:srgbClr val="000000"/>
              </a:solidFill>
              <a:latin typeface="Google Sans SemiBold"/>
              <a:ea typeface="Google Sans SemiBold"/>
              <a:cs typeface="Google Sans SemiBold"/>
              <a:sym typeface="Google Sans SemiBold"/>
            </a:endParaRPr>
          </a:p>
        </p:txBody>
      </p:sp>
      <p:sp>
        <p:nvSpPr>
          <p:cNvPr id="229" name="Google Shape;229;p9"/>
          <p:cNvSpPr txBox="1"/>
          <p:nvPr/>
        </p:nvSpPr>
        <p:spPr>
          <a:xfrm>
            <a:off x="210450" y="656350"/>
            <a:ext cx="73515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summary report for the New York City Taxi and Limousine Commission</a:t>
            </a:r>
            <a:endParaRPr sz="1200">
              <a:solidFill>
                <a:srgbClr val="000000"/>
              </a:solidFill>
              <a:latin typeface="PT Sans Narrow"/>
              <a:ea typeface="PT Sans Narrow"/>
              <a:cs typeface="PT Sans Narrow"/>
              <a:sym typeface="PT Sans Narrow"/>
            </a:endParaRPr>
          </a:p>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 Prepared by Automatidata</a:t>
            </a:r>
            <a:endParaRPr sz="1200">
              <a:solidFill>
                <a:srgbClr val="000000"/>
              </a:solidFill>
              <a:latin typeface="PT Sans Narrow"/>
              <a:ea typeface="PT Sans Narrow"/>
              <a:cs typeface="PT Sans Narrow"/>
              <a:sym typeface="PT Sans Narrow"/>
            </a:endParaRPr>
          </a:p>
        </p:txBody>
      </p:sp>
      <p:sp>
        <p:nvSpPr>
          <p:cNvPr id="230" name="Google Shape;230;p9"/>
          <p:cNvSpPr txBox="1"/>
          <p:nvPr/>
        </p:nvSpPr>
        <p:spPr>
          <a:xfrm>
            <a:off x="2031625" y="1506325"/>
            <a:ext cx="5540100" cy="6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12121"/>
                </a:solidFill>
                <a:latin typeface="Roboto"/>
                <a:ea typeface="Roboto"/>
                <a:cs typeface="Roboto"/>
                <a:sym typeface="Roboto"/>
              </a:rPr>
              <a:t>The New York City Taxi &amp; Limousine Commission (TLC) has partnered with the Automatidata data team to develop a machine learning model that predicts whether a NYC TLC taxi passenger will leave a generous tip.</a:t>
            </a:r>
            <a:endParaRPr sz="1300">
              <a:solidFill>
                <a:srgbClr val="666666"/>
              </a:solidFill>
              <a:latin typeface="Roboto"/>
              <a:ea typeface="Roboto"/>
              <a:cs typeface="Roboto"/>
              <a:sym typeface="Roboto"/>
            </a:endParaRPr>
          </a:p>
        </p:txBody>
      </p:sp>
      <p:sp>
        <p:nvSpPr>
          <p:cNvPr id="231" name="Google Shape;231;p9"/>
          <p:cNvSpPr txBox="1"/>
          <p:nvPr/>
        </p:nvSpPr>
        <p:spPr>
          <a:xfrm>
            <a:off x="2031625" y="2260538"/>
            <a:ext cx="55401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12121"/>
                </a:solidFill>
                <a:latin typeface="Roboto"/>
                <a:ea typeface="Roboto"/>
                <a:cs typeface="Roboto"/>
                <a:sym typeface="Roboto"/>
              </a:rPr>
              <a:t>After dismissing the initial modeling objective of predicting non-tippers due to ethical concerns, the focus shifted to predicting “generous” tippers—passengers who tip ≥ 20%. This approach was chosen to balance the potentially conflicting interests of taxi drivers and passengers.</a:t>
            </a:r>
            <a:endParaRPr sz="1100">
              <a:solidFill>
                <a:srgbClr val="212121"/>
              </a:solidFill>
              <a:latin typeface="Roboto"/>
              <a:ea typeface="Roboto"/>
              <a:cs typeface="Roboto"/>
              <a:sym typeface="Roboto"/>
            </a:endParaRPr>
          </a:p>
        </p:txBody>
      </p:sp>
      <p:sp>
        <p:nvSpPr>
          <p:cNvPr id="232" name="Google Shape;232;p9"/>
          <p:cNvSpPr txBox="1"/>
          <p:nvPr/>
        </p:nvSpPr>
        <p:spPr>
          <a:xfrm>
            <a:off x="2031625" y="3239749"/>
            <a:ext cx="55401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212121"/>
                </a:solidFill>
                <a:latin typeface="Roboto"/>
                <a:ea typeface="Roboto"/>
                <a:cs typeface="Roboto"/>
                <a:sym typeface="Roboto"/>
              </a:rPr>
              <a:t>The data team evaluated two distinct modeling architectures and compared their results. Both models demonstrated acceptable performance, with the random forest architecture achieving slightly better predictive accuracy. Consequently, the team recommends beta testing the model with taxi drivers to gather additional feedback.</a:t>
            </a:r>
            <a:endParaRPr sz="1100">
              <a:solidFill>
                <a:srgbClr val="212121"/>
              </a:solidFill>
              <a:latin typeface="Roboto"/>
              <a:ea typeface="Roboto"/>
              <a:cs typeface="Roboto"/>
              <a:sym typeface="Roboto"/>
            </a:endParaRPr>
          </a:p>
        </p:txBody>
      </p:sp>
      <p:sp>
        <p:nvSpPr>
          <p:cNvPr id="233" name="Google Shape;233;p9"/>
          <p:cNvSpPr txBox="1"/>
          <p:nvPr/>
        </p:nvSpPr>
        <p:spPr>
          <a:xfrm>
            <a:off x="371475" y="4668600"/>
            <a:ext cx="3228900" cy="26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2121"/>
                </a:solidFill>
              </a:rPr>
              <a:t>Behind the data</a:t>
            </a:r>
            <a:endParaRPr b="1" sz="1200"/>
          </a:p>
          <a:p>
            <a:pPr indent="-298450" lvl="0" marL="457200" rtl="0" algn="l">
              <a:lnSpc>
                <a:spcPct val="115000"/>
              </a:lnSpc>
              <a:spcBef>
                <a:spcPts val="1200"/>
              </a:spcBef>
              <a:spcAft>
                <a:spcPts val="0"/>
              </a:spcAft>
              <a:buClr>
                <a:srgbClr val="212121"/>
              </a:buClr>
              <a:buSzPts val="1100"/>
              <a:buFont typeface="Roboto"/>
              <a:buChar char="●"/>
            </a:pPr>
            <a:r>
              <a:rPr lang="en" sz="1100">
                <a:solidFill>
                  <a:srgbClr val="212121"/>
                </a:solidFill>
                <a:latin typeface="Roboto"/>
                <a:ea typeface="Roboto"/>
                <a:cs typeface="Roboto"/>
                <a:sym typeface="Roboto"/>
              </a:rPr>
              <a:t>The data team hypothesized that a trip’s itinerary, predicted fare amount, and time of day would have a strong enough relationship with tip amounts to accurately predict generous tipping.</a:t>
            </a:r>
            <a:endParaRPr sz="1100">
              <a:solidFill>
                <a:srgbClr val="212121"/>
              </a:solidFill>
              <a:latin typeface="Roboto"/>
              <a:ea typeface="Roboto"/>
              <a:cs typeface="Roboto"/>
              <a:sym typeface="Roboto"/>
            </a:endParaRPr>
          </a:p>
          <a:p>
            <a:pPr indent="-298450" lvl="0" marL="457200" rtl="0" algn="l">
              <a:lnSpc>
                <a:spcPct val="115000"/>
              </a:lnSpc>
              <a:spcBef>
                <a:spcPts val="0"/>
              </a:spcBef>
              <a:spcAft>
                <a:spcPts val="0"/>
              </a:spcAft>
              <a:buClr>
                <a:srgbClr val="212121"/>
              </a:buClr>
              <a:buSzPts val="1100"/>
              <a:buFont typeface="Roboto"/>
              <a:buChar char="●"/>
            </a:pPr>
            <a:r>
              <a:rPr lang="en" sz="1100">
                <a:solidFill>
                  <a:srgbClr val="212121"/>
                </a:solidFill>
                <a:latin typeface="Roboto"/>
                <a:ea typeface="Roboto"/>
                <a:cs typeface="Roboto"/>
                <a:sym typeface="Roboto"/>
              </a:rPr>
              <a:t>After building and testing the models, the results confirmed that these factors significantly contribute to predicting tipping behavior. The model achieved an F1 score of 0.7235, indicating strong predictive performance.</a:t>
            </a:r>
            <a:endParaRPr sz="1100">
              <a:solidFill>
                <a:srgbClr val="212121"/>
              </a:solidFill>
              <a:latin typeface="Roboto"/>
              <a:ea typeface="Roboto"/>
              <a:cs typeface="Roboto"/>
              <a:sym typeface="Roboto"/>
            </a:endParaRPr>
          </a:p>
        </p:txBody>
      </p:sp>
      <p:pic>
        <p:nvPicPr>
          <p:cNvPr id="234" name="Google Shape;234;p9"/>
          <p:cNvPicPr preferRelativeResize="0"/>
          <p:nvPr/>
        </p:nvPicPr>
        <p:blipFill>
          <a:blip r:embed="rId3">
            <a:alphaModFix/>
          </a:blip>
          <a:stretch>
            <a:fillRect/>
          </a:stretch>
        </p:blipFill>
        <p:spPr>
          <a:xfrm>
            <a:off x="3739950" y="4706900"/>
            <a:ext cx="3600450" cy="1485900"/>
          </a:xfrm>
          <a:prstGeom prst="rect">
            <a:avLst/>
          </a:prstGeom>
          <a:noFill/>
          <a:ln>
            <a:noFill/>
          </a:ln>
        </p:spPr>
      </p:pic>
      <p:sp>
        <p:nvSpPr>
          <p:cNvPr id="235" name="Google Shape;235;p9"/>
          <p:cNvSpPr txBox="1"/>
          <p:nvPr/>
        </p:nvSpPr>
        <p:spPr>
          <a:xfrm>
            <a:off x="3753075" y="62953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2121"/>
                </a:solidFill>
              </a:rPr>
              <a:t>Future model suggestions</a:t>
            </a:r>
            <a:endParaRPr b="1" sz="1200">
              <a:solidFill>
                <a:srgbClr val="212121"/>
              </a:solidFill>
            </a:endParaRPr>
          </a:p>
          <a:p>
            <a:pPr indent="-298450" lvl="0" marL="457200" rtl="0" algn="l">
              <a:spcBef>
                <a:spcPts val="1000"/>
              </a:spcBef>
              <a:spcAft>
                <a:spcPts val="0"/>
              </a:spcAft>
              <a:buClr>
                <a:srgbClr val="212121"/>
              </a:buClr>
              <a:buSzPts val="1100"/>
              <a:buFont typeface="Roboto"/>
              <a:buChar char="●"/>
            </a:pPr>
            <a:r>
              <a:rPr lang="en" sz="1100">
                <a:solidFill>
                  <a:srgbClr val="212121"/>
                </a:solidFill>
                <a:latin typeface="Roboto"/>
                <a:ea typeface="Roboto"/>
                <a:cs typeface="Roboto"/>
                <a:sym typeface="Roboto"/>
              </a:rPr>
              <a:t>Collect/add more granular driver and user-level data, including past tipping behavior.</a:t>
            </a:r>
            <a:endParaRPr sz="1100">
              <a:solidFill>
                <a:srgbClr val="212121"/>
              </a:solidFill>
              <a:latin typeface="Roboto"/>
              <a:ea typeface="Roboto"/>
              <a:cs typeface="Roboto"/>
              <a:sym typeface="Roboto"/>
            </a:endParaRPr>
          </a:p>
          <a:p>
            <a:pPr indent="-295275" lvl="0" marL="457200" rtl="0" algn="l">
              <a:spcBef>
                <a:spcPts val="0"/>
              </a:spcBef>
              <a:spcAft>
                <a:spcPts val="0"/>
              </a:spcAft>
              <a:buClr>
                <a:srgbClr val="000000"/>
              </a:buClr>
              <a:buSzPts val="1050"/>
              <a:buFont typeface="Roboto"/>
              <a:buChar char="●"/>
            </a:pPr>
            <a:r>
              <a:rPr lang="en" sz="1100">
                <a:solidFill>
                  <a:srgbClr val="212121"/>
                </a:solidFill>
                <a:latin typeface="Roboto"/>
                <a:ea typeface="Roboto"/>
                <a:cs typeface="Roboto"/>
                <a:sym typeface="Roboto"/>
              </a:rPr>
              <a:t>Cluster with K-means and analyze the clusters to derive insights from the data</a:t>
            </a:r>
            <a:endParaRPr sz="1100">
              <a:solidFill>
                <a:srgbClr val="212121"/>
              </a:solidFill>
              <a:latin typeface="Roboto"/>
              <a:ea typeface="Roboto"/>
              <a:cs typeface="Roboto"/>
              <a:sym typeface="Roboto"/>
            </a:endParaRPr>
          </a:p>
        </p:txBody>
      </p:sp>
      <p:sp>
        <p:nvSpPr>
          <p:cNvPr id="236" name="Google Shape;236;p9"/>
          <p:cNvSpPr txBox="1"/>
          <p:nvPr/>
        </p:nvSpPr>
        <p:spPr>
          <a:xfrm>
            <a:off x="432000" y="7308300"/>
            <a:ext cx="72453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2121"/>
                </a:solidFill>
              </a:rPr>
              <a:t>Results Summary</a:t>
            </a:r>
            <a:endParaRPr b="1" sz="1200">
              <a:solidFill>
                <a:srgbClr val="212121"/>
              </a:solidFill>
            </a:endParaRPr>
          </a:p>
          <a:p>
            <a:pPr indent="0" lvl="0" marL="0" rtl="0" algn="l">
              <a:spcBef>
                <a:spcPts val="1000"/>
              </a:spcBef>
              <a:spcAft>
                <a:spcPts val="0"/>
              </a:spcAft>
              <a:buNone/>
            </a:pPr>
            <a:r>
              <a:rPr lang="en" sz="1100">
                <a:solidFill>
                  <a:srgbClr val="212121"/>
                </a:solidFill>
                <a:latin typeface="Roboto"/>
                <a:ea typeface="Roboto"/>
                <a:cs typeface="Roboto"/>
                <a:sym typeface="Roboto"/>
              </a:rPr>
              <a:t>The resulting algorithm effectively predicts riders who are likely to be generous tippers, demonstrating reasonably strong performance across precision, recall, F1, and overall accuracy metrics.</a:t>
            </a:r>
            <a:endParaRPr sz="1100">
              <a:solidFill>
                <a:srgbClr val="212121"/>
              </a:solidFill>
              <a:latin typeface="Roboto"/>
              <a:ea typeface="Roboto"/>
              <a:cs typeface="Roboto"/>
              <a:sym typeface="Roboto"/>
            </a:endParaRPr>
          </a:p>
        </p:txBody>
      </p:sp>
      <p:sp>
        <p:nvSpPr>
          <p:cNvPr id="237" name="Google Shape;237;p9"/>
          <p:cNvSpPr txBox="1"/>
          <p:nvPr/>
        </p:nvSpPr>
        <p:spPr>
          <a:xfrm>
            <a:off x="399200" y="8556000"/>
            <a:ext cx="7351500" cy="72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rgbClr val="212121"/>
                </a:solidFill>
                <a:latin typeface="Roboto"/>
                <a:ea typeface="Roboto"/>
                <a:cs typeface="Roboto"/>
                <a:sym typeface="Roboto"/>
              </a:rPr>
              <a:t>The Automatidata data team recommends consulting with the New York City Taxi and Limousine Commission to share the model results and propose using the model as an indicator of tip amount. However, to achieve significant improvements in model performance, additional data collection and analysis would be necessary.</a:t>
            </a:r>
            <a:endParaRPr sz="1100">
              <a:solidFill>
                <a:srgbClr val="21212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